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57" r:id="rId11"/>
    <p:sldId id="267" r:id="rId12"/>
    <p:sldId id="269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CD24-542C-4D80-940D-26F591DC972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8015-FCE2-418F-A4F3-61EA1159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3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05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Carbon Dioxide and Helium Gases in New Mexico: Distribution and Relation to Other Gases in the Reservoir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Broadhead</a:t>
            </a:r>
          </a:p>
          <a:p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Mexico Bureau of Geology and Mineral Resources</a:t>
            </a:r>
          </a:p>
          <a:p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Division of New Mexico Tech</a:t>
            </a:r>
            <a:endParaRPr lang="en-US" sz="2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48200"/>
            <a:ext cx="2304288" cy="1691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163" y="6455159"/>
            <a:ext cx="523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GSA Annual Meeting, September 26, 2016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7700" y="1905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i="0" dirty="0">
                <a:latin typeface="Arial" charset="0"/>
              </a:rPr>
              <a:t>Helium isotopes </a:t>
            </a:r>
            <a:br>
              <a:rPr lang="en-US" altLang="en-US" i="0" dirty="0">
                <a:latin typeface="Arial" charset="0"/>
              </a:rPr>
            </a:br>
            <a:r>
              <a:rPr lang="en-US" altLang="en-US" i="0" dirty="0">
                <a:latin typeface="Arial" charset="0"/>
              </a:rPr>
              <a:t>Chupadera Mesa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" y="16383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i="1" kern="1200">
                <a:solidFill>
                  <a:schemeClr val="tx1"/>
                </a:solidFill>
                <a:latin typeface="French Script MT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i="0" dirty="0">
                <a:latin typeface="Arial" charset="0"/>
              </a:rPr>
              <a:t>R = ratio of </a:t>
            </a:r>
            <a:r>
              <a:rPr lang="en-US" altLang="en-US" sz="2800" i="0" baseline="30000" dirty="0">
                <a:latin typeface="Arial" charset="0"/>
              </a:rPr>
              <a:t>3</a:t>
            </a:r>
            <a:r>
              <a:rPr lang="en-US" altLang="en-US" sz="2800" i="0" dirty="0">
                <a:latin typeface="Arial" charset="0"/>
              </a:rPr>
              <a:t>He/</a:t>
            </a:r>
            <a:r>
              <a:rPr lang="en-US" altLang="en-US" sz="2800" i="0" baseline="30000" dirty="0">
                <a:latin typeface="Arial" charset="0"/>
              </a:rPr>
              <a:t>4</a:t>
            </a:r>
            <a:r>
              <a:rPr lang="en-US" altLang="en-US" sz="2800" i="0" dirty="0">
                <a:latin typeface="Arial" charset="0"/>
              </a:rPr>
              <a:t>He normalized to air (1.39 x 10</a:t>
            </a:r>
            <a:r>
              <a:rPr lang="en-US" altLang="en-US" sz="2800" i="0" baseline="30000" dirty="0">
                <a:latin typeface="Arial" charset="0"/>
              </a:rPr>
              <a:t>-6</a:t>
            </a:r>
            <a:r>
              <a:rPr lang="en-US" altLang="en-US" sz="2800" i="0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i="0" dirty="0" err="1">
                <a:latin typeface="Arial" charset="0"/>
              </a:rPr>
              <a:t>R</a:t>
            </a:r>
            <a:r>
              <a:rPr lang="en-US" altLang="en-US" sz="2800" i="0" baseline="-25000" dirty="0" err="1">
                <a:latin typeface="Arial" charset="0"/>
              </a:rPr>
              <a:t>chupadera</a:t>
            </a:r>
            <a:r>
              <a:rPr lang="en-US" altLang="en-US" sz="2800" i="0" dirty="0">
                <a:latin typeface="Arial" charset="0"/>
              </a:rPr>
              <a:t> = 0.515</a:t>
            </a:r>
          </a:p>
          <a:p>
            <a:pPr>
              <a:lnSpc>
                <a:spcPct val="90000"/>
              </a:lnSpc>
            </a:pPr>
            <a:r>
              <a:rPr lang="en-US" altLang="en-US" sz="2800" i="0" dirty="0">
                <a:latin typeface="Arial" charset="0"/>
              </a:rPr>
              <a:t>For mantle He    6 &lt; R &lt; 10	 (</a:t>
            </a:r>
            <a:r>
              <a:rPr lang="en-US" altLang="en-US" sz="2800" i="0" dirty="0" err="1">
                <a:latin typeface="Arial" charset="0"/>
              </a:rPr>
              <a:t>Oxburgh</a:t>
            </a:r>
            <a:r>
              <a:rPr lang="en-US" altLang="en-US" sz="2800" i="0" dirty="0">
                <a:latin typeface="Arial" charset="0"/>
              </a:rPr>
              <a:t> et al, 1986)</a:t>
            </a:r>
          </a:p>
          <a:p>
            <a:pPr>
              <a:lnSpc>
                <a:spcPct val="90000"/>
              </a:lnSpc>
            </a:pPr>
            <a:r>
              <a:rPr lang="en-US" altLang="en-US" sz="2800" i="0" dirty="0">
                <a:latin typeface="Arial" charset="0"/>
              </a:rPr>
              <a:t>For most crustal He   R &lt; 0.08 (</a:t>
            </a:r>
            <a:r>
              <a:rPr lang="en-US" altLang="en-US" sz="2800" i="0" dirty="0" err="1">
                <a:latin typeface="Arial" charset="0"/>
              </a:rPr>
              <a:t>Oxburgh</a:t>
            </a:r>
            <a:r>
              <a:rPr lang="en-US" altLang="en-US" sz="2800" i="0" dirty="0">
                <a:latin typeface="Arial" charset="0"/>
              </a:rPr>
              <a:t> et al, 1986)</a:t>
            </a:r>
          </a:p>
          <a:p>
            <a:pPr>
              <a:lnSpc>
                <a:spcPct val="90000"/>
              </a:lnSpc>
            </a:pPr>
            <a:r>
              <a:rPr lang="en-US" altLang="en-US" sz="2800" i="0" dirty="0">
                <a:latin typeface="Arial" charset="0"/>
              </a:rPr>
              <a:t>Strongly suggestive that part </a:t>
            </a:r>
            <a:r>
              <a:rPr lang="en-US" altLang="en-US" sz="2800" i="0" dirty="0" smtClean="0">
                <a:latin typeface="Arial" charset="0"/>
              </a:rPr>
              <a:t>(6.2%) of </a:t>
            </a:r>
            <a:r>
              <a:rPr lang="en-US" altLang="en-US" sz="2800" i="0" dirty="0">
                <a:latin typeface="Arial" charset="0"/>
              </a:rPr>
              <a:t>Chupadera He is mantle </a:t>
            </a:r>
            <a:r>
              <a:rPr lang="en-US" altLang="en-US" sz="2800" i="0" dirty="0" smtClean="0">
                <a:latin typeface="Arial" charset="0"/>
              </a:rPr>
              <a:t>derived.</a:t>
            </a:r>
            <a:endParaRPr lang="en-US" altLang="en-US" sz="2800" i="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0" dirty="0">
                <a:latin typeface="Arial" charset="0"/>
              </a:rPr>
              <a:t>Remainder of Chupadera He is </a:t>
            </a:r>
            <a:r>
              <a:rPr lang="en-US" altLang="en-US" sz="2800" i="0" dirty="0" smtClean="0">
                <a:latin typeface="Arial" charset="0"/>
              </a:rPr>
              <a:t>crustal.</a:t>
            </a:r>
            <a:endParaRPr lang="en-US" altLang="en-US" sz="280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8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166387"/>
              </p:ext>
            </p:extLst>
          </p:nvPr>
        </p:nvGraphicFramePr>
        <p:xfrm>
          <a:off x="76200" y="1143000"/>
          <a:ext cx="8878581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hart" r:id="rId4" imgW="5267630" imgH="2791206" progId="Excel.Chart.8">
                  <p:embed/>
                </p:oleObj>
              </mc:Choice>
              <mc:Fallback>
                <p:oleObj name="Chart" r:id="rId4" imgW="5267630" imgH="2791206" progId="Excel.Char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43000"/>
                        <a:ext cx="8878581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86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715198"/>
              </p:ext>
            </p:extLst>
          </p:nvPr>
        </p:nvGraphicFramePr>
        <p:xfrm>
          <a:off x="39688" y="1371600"/>
          <a:ext cx="9104312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hart" r:id="rId4" imgW="5877306" imgH="2629357" progId="Excel.Chart.8">
                  <p:embed/>
                </p:oleObj>
              </mc:Choice>
              <mc:Fallback>
                <p:oleObj name="Chart" r:id="rId4" imgW="5877306" imgH="2629357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1371600"/>
                        <a:ext cx="9104312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06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1295400"/>
          <a:ext cx="9186863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Chart" r:id="rId4" imgW="5877306" imgH="2629357" progId="Excel.Chart.8">
                  <p:embed/>
                </p:oleObj>
              </mc:Choice>
              <mc:Fallback>
                <p:oleObj name="Chart" r:id="rId4" imgW="5877306" imgH="2629357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86863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8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Gases that contain &gt;99% CO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produced from the Bravo Dome field, where the main reservoir is a Lower Permian sandstone. Trap is combination structural-stratigraphic. Production is 3.5 TCF.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juvenile, derived from degassing of rising magmas.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production of helium in New Mexico has been from 8 small oil &amp; gas reservoirs on the Four Corners Platform. Cumulative production has been 1 BCF He.</a:t>
            </a:r>
          </a:p>
          <a:p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dominant and is sourced by radioactive decay in the crust, chiefly from granitic rocks.</a:t>
            </a:r>
          </a:p>
          <a:p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juvenile, derived from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Lower Permian reservoirs in southeast New Mexico, He percentage increases with increasing proximity to strike-slip faults which presumably acted as migration pathways from the basement.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(cont’d)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Permian sandstone reservoirs under Chupadera Mesa contain gases with up to 3.4% He, the highest concentrations in New Mexico outside of the Four Corners Platform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isotope analyses suggest that part of the Chupadera He is crustally derived and part is juvenile, from the mantle.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content of gases decreases with increasing hydrocarbon content, suggesting that migrating hydrocarbons dilute the He in the reservoirs.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content &gt; 1% is uncommon in reservoirs with CO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&gt; 5%, suggesting that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volcanic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charging dilutes crustal or mantle-derived He.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 content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gases increases with increasing N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content, suggesting that incomplete reservoir charge with N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CO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may be necessary for high He gases.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0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49492"/>
              </p:ext>
            </p:extLst>
          </p:nvPr>
        </p:nvGraphicFramePr>
        <p:xfrm>
          <a:off x="1600200" y="0"/>
          <a:ext cx="56885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crobat Document" r:id="rId3" imgW="5791110" imgH="6981660" progId="AcroExch.Document.11">
                  <p:embed/>
                </p:oleObj>
              </mc:Choice>
              <mc:Fallback>
                <p:oleObj name="Acrobat Document" r:id="rId3" imgW="5791110" imgH="69816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0"/>
                        <a:ext cx="568853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48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1226"/>
              </p:ext>
            </p:extLst>
          </p:nvPr>
        </p:nvGraphicFramePr>
        <p:xfrm>
          <a:off x="3352800" y="76200"/>
          <a:ext cx="5606150" cy="683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r:id="rId3" imgW="4505277" imgH="5495850" progId="AcroExch.Document.11">
                  <p:embed/>
                </p:oleObj>
              </mc:Choice>
              <mc:Fallback>
                <p:oleObj name="Acrobat Document" r:id="rId3" imgW="4505277" imgH="54958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76200"/>
                        <a:ext cx="5606150" cy="6838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146" y="1962257"/>
            <a:ext cx="3070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3.5 TCF production,</a:t>
            </a:r>
          </a:p>
          <a:p>
            <a:pPr marL="342900" indent="-342900">
              <a:buFont typeface="Wingdings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99% CO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/>
              <a:buChar char="Ø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0.1% He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Bravo Dome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4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Picture 43" descr="H:\old-H-drive-data\SLO Projects\Helium SLO report\GSA Helium CO2 talk\Bravo Dome cross s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" y="152398"/>
            <a:ext cx="9097984" cy="64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82892"/>
              </p:ext>
            </p:extLst>
          </p:nvPr>
        </p:nvGraphicFramePr>
        <p:xfrm>
          <a:off x="2133600" y="113190"/>
          <a:ext cx="4948183" cy="674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Acrobat Document" r:id="rId3" imgW="6191177" imgH="8439120" progId="AcroExch.Document.11">
                  <p:embed/>
                </p:oleObj>
              </mc:Choice>
              <mc:Fallback>
                <p:oleObj name="Acrobat Document" r:id="rId3" imgW="6191177" imgH="84391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13190"/>
                        <a:ext cx="4948183" cy="6744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26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66295"/>
              </p:ext>
            </p:extLst>
          </p:nvPr>
        </p:nvGraphicFramePr>
        <p:xfrm>
          <a:off x="1905000" y="0"/>
          <a:ext cx="5272959" cy="682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0"/>
                        <a:ext cx="5272959" cy="6823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32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88252"/>
              </p:ext>
            </p:extLst>
          </p:nvPr>
        </p:nvGraphicFramePr>
        <p:xfrm>
          <a:off x="228600" y="32759"/>
          <a:ext cx="8675292" cy="670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32759"/>
                        <a:ext cx="8675292" cy="670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17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88111"/>
              </p:ext>
            </p:extLst>
          </p:nvPr>
        </p:nvGraphicFramePr>
        <p:xfrm>
          <a:off x="0" y="0"/>
          <a:ext cx="4766239" cy="688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Acrobat Document" r:id="rId3" imgW="5829199" imgH="8419950" progId="AcroExch.Document.11">
                  <p:embed/>
                </p:oleObj>
              </mc:Choice>
              <mc:Fallback>
                <p:oleObj name="Acrobat Document" r:id="rId3" imgW="5829199" imgH="84199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766239" cy="6884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3" descr="H:\old-H-drive-data\SLO Projects\Helium SLO report\TGS AGS talk\Sinclair 1 State 1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43" y="990600"/>
            <a:ext cx="38862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88665"/>
              </p:ext>
            </p:extLst>
          </p:nvPr>
        </p:nvGraphicFramePr>
        <p:xfrm>
          <a:off x="3561" y="76200"/>
          <a:ext cx="6172200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Acrobat Document" r:id="rId3" imgW="6171997" imgH="6648210" progId="AcroExch.Document.11">
                  <p:embed/>
                </p:oleObj>
              </mc:Choice>
              <mc:Fallback>
                <p:oleObj name="Acrobat Document" r:id="rId3" imgW="6171997" imgH="66482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1" y="76200"/>
                        <a:ext cx="6172200" cy="664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0" descr="H:\old-H-drive-data\SLO Projects\Helium SLO report\TGS AGS talk\Primero 1 Dulce Dr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762000"/>
            <a:ext cx="2971799" cy="39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8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346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Acrobat Document</vt:lpstr>
      <vt:lpstr>Chart</vt:lpstr>
      <vt:lpstr>Carbon Dioxide and Helium Gases in New Mexico: Distribution and Relation to Other Gases in the Reservoir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Summary</vt:lpstr>
      <vt:lpstr>Summary (cont’d)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Dioxide and Helium Gases in New Mexico: Distribution and Relation to Other Gases in the Reservoir</dc:title>
  <dc:creator>Ron Broadhead</dc:creator>
  <cp:lastModifiedBy>Ron Broadhead</cp:lastModifiedBy>
  <cp:revision>39</cp:revision>
  <dcterms:created xsi:type="dcterms:W3CDTF">2016-08-23T22:00:13Z</dcterms:created>
  <dcterms:modified xsi:type="dcterms:W3CDTF">2016-09-20T22:35:48Z</dcterms:modified>
</cp:coreProperties>
</file>